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QoZJhM4jGlKvlRV5kSgsAn0uc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5f82e186b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55f82e186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5f82e186b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55f82e186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5f82e186b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55f82e186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5f82e186b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55f82e186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5f82e186b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55f82e186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5f82e186b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55f82e186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5f82e186b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55f82e186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5f82e186b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55f82e186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5f82e186b_3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55f82e186b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5f82e186b_3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55f82e186b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5f82e186b_3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255f82e186b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5f82e186b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255f82e186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5f82e186b_3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255f82e186b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5f82e186b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55f82e186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5f82e186b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55f82e186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5f82e186b_3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55f82e186b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5f82e186b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55f82e186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5f82e186b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55f82e186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gradFill>
          <a:gsLst>
            <a:gs pos="0">
              <a:schemeClr val="lt1"/>
            </a:gs>
            <a:gs pos="6000">
              <a:schemeClr val="lt1"/>
            </a:gs>
            <a:gs pos="62000">
              <a:srgbClr val="5DCDFF"/>
            </a:gs>
            <a:gs pos="97000">
              <a:srgbClr val="8C62FF"/>
            </a:gs>
            <a:gs pos="100000">
              <a:srgbClr val="8C62FF"/>
            </a:gs>
          </a:gsLst>
          <a:lin ang="720000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l="-1" t="5479" r="30930" b="31085"/>
          <a:stretch/>
        </p:blipFill>
        <p:spPr>
          <a:xfrm>
            <a:off x="3323205" y="0"/>
            <a:ext cx="88687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5520518" y="1406419"/>
            <a:ext cx="5833281" cy="222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6600"/>
              <a:buFont typeface="Arial"/>
              <a:buNone/>
              <a:defRPr sz="6600">
                <a:solidFill>
                  <a:srgbClr val="00497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5520518" y="3713056"/>
            <a:ext cx="583328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97A"/>
              </a:buClr>
              <a:buSzPts val="2000"/>
              <a:buNone/>
              <a:defRPr sz="2000">
                <a:solidFill>
                  <a:srgbClr val="00497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97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97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200" y="0"/>
            <a:ext cx="2153465" cy="12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4">
            <a:alphaModFix/>
          </a:blip>
          <a:srcRect l="35371" r="11861"/>
          <a:stretch/>
        </p:blipFill>
        <p:spPr>
          <a:xfrm>
            <a:off x="645730" y="980905"/>
            <a:ext cx="4874788" cy="519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 rot="8100000">
            <a:off x="813790" y="1079081"/>
            <a:ext cx="443552" cy="443552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 rot="8100000">
            <a:off x="724981" y="2206207"/>
            <a:ext cx="627903" cy="627903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 rot="-8100000">
            <a:off x="4246229" y="1668722"/>
            <a:ext cx="627903" cy="627903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 rot="-8100000">
            <a:off x="241646" y="5444620"/>
            <a:ext cx="627903" cy="627903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 rot="8100000">
            <a:off x="3490418" y="718813"/>
            <a:ext cx="340269" cy="340269"/>
          </a:xfrm>
          <a:prstGeom prst="rtTriangle">
            <a:avLst/>
          </a:prstGeom>
          <a:noFill/>
          <a:ln w="8572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 rot="8100000">
            <a:off x="3688713" y="5151587"/>
            <a:ext cx="340269" cy="340269"/>
          </a:xfrm>
          <a:prstGeom prst="rtTriangle">
            <a:avLst/>
          </a:prstGeom>
          <a:noFill/>
          <a:ln w="8572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5853521" y="573125"/>
            <a:ext cx="556958" cy="75216"/>
          </a:xfrm>
          <a:custGeom>
            <a:avLst/>
            <a:gdLst/>
            <a:ahLst/>
            <a:cxnLst/>
            <a:rect l="l" t="t" r="r" b="b"/>
            <a:pathLst>
              <a:path w="2122226" h="286603" extrusionOk="0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34925" cap="flat" cmpd="sng">
            <a:solidFill>
              <a:srgbClr val="00A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130668" y="3065167"/>
            <a:ext cx="556958" cy="75216"/>
          </a:xfrm>
          <a:custGeom>
            <a:avLst/>
            <a:gdLst/>
            <a:ahLst/>
            <a:cxnLst/>
            <a:rect l="l" t="t" r="r" b="b"/>
            <a:pathLst>
              <a:path w="2122226" h="286603" extrusionOk="0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4762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3245400" y="1701670"/>
            <a:ext cx="556958" cy="75216"/>
          </a:xfrm>
          <a:custGeom>
            <a:avLst/>
            <a:gdLst/>
            <a:ahLst/>
            <a:cxnLst/>
            <a:rect l="l" t="t" r="r" b="b"/>
            <a:pathLst>
              <a:path w="2122226" h="286603" extrusionOk="0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34925" cap="flat" cmpd="sng">
            <a:solidFill>
              <a:srgbClr val="00A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1356679" y="5404154"/>
            <a:ext cx="556958" cy="75216"/>
          </a:xfrm>
          <a:custGeom>
            <a:avLst/>
            <a:gdLst/>
            <a:ahLst/>
            <a:cxnLst/>
            <a:rect l="l" t="t" r="r" b="b"/>
            <a:pathLst>
              <a:path w="2122226" h="286603" extrusionOk="0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4762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 rot="-2700000">
            <a:off x="2386678" y="5706960"/>
            <a:ext cx="340269" cy="340269"/>
          </a:xfrm>
          <a:prstGeom prst="rtTriangle">
            <a:avLst/>
          </a:prstGeom>
          <a:noFill/>
          <a:ln w="8572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 rot="-2700000">
            <a:off x="4710131" y="5536795"/>
            <a:ext cx="443552" cy="443552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 rot="-2700000">
            <a:off x="7686638" y="5679449"/>
            <a:ext cx="284803" cy="288536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 rot="-2700000">
            <a:off x="11138348" y="5702654"/>
            <a:ext cx="284803" cy="288536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 rot="8100000">
            <a:off x="9141043" y="1166121"/>
            <a:ext cx="443552" cy="443552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629" y="404261"/>
            <a:ext cx="1276295" cy="1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нфо Слайд">
  <p:cSld name="Инфо Слайд">
    <p:bg>
      <p:bgPr>
        <a:gradFill>
          <a:gsLst>
            <a:gs pos="0">
              <a:schemeClr val="lt1"/>
            </a:gs>
            <a:gs pos="38000">
              <a:srgbClr val="5DCDFF"/>
            </a:gs>
            <a:gs pos="64000">
              <a:srgbClr val="8C62FF"/>
            </a:gs>
            <a:gs pos="100000">
              <a:srgbClr val="8C62FF"/>
            </a:gs>
          </a:gsLst>
          <a:lin ang="7200000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75143" y="66438"/>
            <a:ext cx="12041715" cy="67251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838200" y="1202816"/>
            <a:ext cx="10515600" cy="4974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97A"/>
              </a:buClr>
              <a:buSzPts val="1800"/>
              <a:buChar char="•"/>
              <a:defRPr sz="1800">
                <a:solidFill>
                  <a:srgbClr val="00497A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97A"/>
              </a:buClr>
              <a:buSzPts val="1600"/>
              <a:buChar char="•"/>
              <a:defRPr sz="1600">
                <a:solidFill>
                  <a:srgbClr val="00497A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97A"/>
              </a:buClr>
              <a:buSzPts val="1400"/>
              <a:buChar char="•"/>
              <a:defRPr sz="1400">
                <a:solidFill>
                  <a:srgbClr val="00497A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97A"/>
              </a:buClr>
              <a:buSzPts val="1200"/>
              <a:buChar char="•"/>
              <a:defRPr sz="1200">
                <a:solidFill>
                  <a:srgbClr val="00497A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97A"/>
              </a:buClr>
              <a:buSzPts val="1200"/>
              <a:buChar char="•"/>
              <a:defRPr sz="1200">
                <a:solidFill>
                  <a:srgbClr val="00497A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97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97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1578" y="230091"/>
            <a:ext cx="1565600" cy="8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 rot="8100000">
            <a:off x="463203" y="707191"/>
            <a:ext cx="184546" cy="182731"/>
          </a:xfrm>
          <a:prstGeom prst="rtTriangle">
            <a:avLst/>
          </a:prstGeom>
          <a:noFill/>
          <a:ln w="4127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 rot="-8100000">
            <a:off x="247432" y="1848548"/>
            <a:ext cx="390872" cy="387030"/>
          </a:xfrm>
          <a:prstGeom prst="rtTriangle">
            <a:avLst/>
          </a:prstGeom>
          <a:noFill/>
          <a:ln w="4127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/>
          <p:nvPr/>
        </p:nvSpPr>
        <p:spPr>
          <a:xfrm rot="8100000">
            <a:off x="452221" y="237731"/>
            <a:ext cx="211818" cy="209736"/>
          </a:xfrm>
          <a:prstGeom prst="rtTriangle">
            <a:avLst/>
          </a:prstGeom>
          <a:noFill/>
          <a:ln w="4127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/>
          <p:nvPr/>
        </p:nvSpPr>
        <p:spPr>
          <a:xfrm rot="8100000">
            <a:off x="11630738" y="6109252"/>
            <a:ext cx="211818" cy="209736"/>
          </a:xfrm>
          <a:prstGeom prst="rtTriangle">
            <a:avLst/>
          </a:prstGeom>
          <a:noFill/>
          <a:ln w="4127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/>
          <p:nvPr/>
        </p:nvSpPr>
        <p:spPr>
          <a:xfrm rot="-2700000">
            <a:off x="640728" y="5962466"/>
            <a:ext cx="211818" cy="209736"/>
          </a:xfrm>
          <a:prstGeom prst="rtTriangle">
            <a:avLst/>
          </a:prstGeom>
          <a:noFill/>
          <a:ln w="4127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 rot="-2700000">
            <a:off x="3552592" y="6019366"/>
            <a:ext cx="276113" cy="273399"/>
          </a:xfrm>
          <a:prstGeom prst="rtTriangle">
            <a:avLst/>
          </a:prstGeom>
          <a:noFill/>
          <a:ln w="4127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 rot="-2700000">
            <a:off x="8198253" y="6158127"/>
            <a:ext cx="177291" cy="177850"/>
          </a:xfrm>
          <a:prstGeom prst="rtTriangle">
            <a:avLst/>
          </a:prstGeom>
          <a:noFill/>
          <a:ln w="4127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 rot="-2700000">
            <a:off x="11492079" y="6292570"/>
            <a:ext cx="177291" cy="177850"/>
          </a:xfrm>
          <a:prstGeom prst="rtTriangle">
            <a:avLst/>
          </a:prstGeom>
          <a:noFill/>
          <a:ln w="4127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202474" cy="697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  <a:defRPr>
                <a:solidFill>
                  <a:srgbClr val="00497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354" y="598091"/>
            <a:ext cx="1272875" cy="19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97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838200" y="1282535"/>
            <a:ext cx="10515600" cy="489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>
            <a:spLocks noGrp="1"/>
          </p:cNvSpPr>
          <p:nvPr>
            <p:ph type="ctrTitle"/>
          </p:nvPr>
        </p:nvSpPr>
        <p:spPr>
          <a:xfrm>
            <a:off x="5493222" y="1986450"/>
            <a:ext cx="5833281" cy="222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Arial"/>
              <a:buNone/>
            </a:pPr>
            <a:br>
              <a:rPr lang="ru-RU" sz="3859">
                <a:solidFill>
                  <a:schemeClr val="dk1"/>
                </a:solidFill>
              </a:rPr>
            </a:br>
            <a:r>
              <a:rPr lang="ru-RU" sz="3859">
                <a:solidFill>
                  <a:schemeClr val="dk1"/>
                </a:solidFill>
              </a:rPr>
              <a:t>Разработка мобильного приложения Water Mate</a:t>
            </a:r>
            <a:endParaRPr sz="4940"/>
          </a:p>
        </p:txBody>
      </p:sp>
      <p:sp>
        <p:nvSpPr>
          <p:cNvPr id="62" name="Google Shape;62;p1"/>
          <p:cNvSpPr txBox="1">
            <a:spLocks noGrp="1"/>
          </p:cNvSpPr>
          <p:nvPr>
            <p:ph type="subTitle" idx="1"/>
          </p:nvPr>
        </p:nvSpPr>
        <p:spPr>
          <a:xfrm>
            <a:off x="5493225" y="4213925"/>
            <a:ext cx="56925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2000"/>
              <a:buNone/>
            </a:pPr>
            <a:r>
              <a:rPr lang="ru-RU"/>
              <a:t>Выполнили студенты САФУ (3 курс, 351018)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2000"/>
              <a:buNone/>
            </a:pPr>
            <a:r>
              <a:rPr lang="ru-RU"/>
              <a:t>Архаров Никита Михайлович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2000"/>
              <a:buNone/>
            </a:pPr>
            <a:r>
              <a:rPr lang="ru-RU"/>
              <a:t>Громов Никита Андреевич</a:t>
            </a:r>
            <a:endParaRPr/>
          </a:p>
        </p:txBody>
      </p:sp>
      <p:sp>
        <p:nvSpPr>
          <p:cNvPr id="63" name="Google Shape;63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3229" y="2010815"/>
            <a:ext cx="4080681" cy="90754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5f82e186b_0_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01.02.2021</a:t>
            </a:r>
            <a:endParaRPr/>
          </a:p>
        </p:txBody>
      </p:sp>
      <p:sp>
        <p:nvSpPr>
          <p:cNvPr id="142" name="Google Shape;142;g255f82e186b_0_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143" name="Google Shape;143;g255f82e186b_0_64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А вы знали?</a:t>
            </a:r>
            <a:endParaRPr/>
          </a:p>
        </p:txBody>
      </p:sp>
      <p:pic>
        <p:nvPicPr>
          <p:cNvPr id="144" name="Google Shape;144;g255f82e186b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" y="79050"/>
            <a:ext cx="12026200" cy="67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5f82e186b_0_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150" name="Google Shape;150;g255f82e186b_0_122"/>
          <p:cNvSpPr txBox="1">
            <a:spLocks noGrp="1"/>
          </p:cNvSpPr>
          <p:nvPr>
            <p:ph type="title"/>
          </p:nvPr>
        </p:nvSpPr>
        <p:spPr>
          <a:xfrm>
            <a:off x="838200" y="330950"/>
            <a:ext cx="8175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Разработка интерфейса</a:t>
            </a:r>
            <a:endParaRPr/>
          </a:p>
        </p:txBody>
      </p:sp>
      <p:sp>
        <p:nvSpPr>
          <p:cNvPr id="151" name="Google Shape;151;g255f82e186b_0_1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152" name="Google Shape;152;g255f82e186b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638" y="1028750"/>
            <a:ext cx="8110725" cy="55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5f82e186b_0_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158" name="Google Shape;158;g255f82e186b_0_114"/>
          <p:cNvSpPr txBox="1">
            <a:spLocks noGrp="1"/>
          </p:cNvSpPr>
          <p:nvPr>
            <p:ph type="title"/>
          </p:nvPr>
        </p:nvSpPr>
        <p:spPr>
          <a:xfrm>
            <a:off x="838200" y="330950"/>
            <a:ext cx="8175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Разработка интерфейса</a:t>
            </a:r>
            <a:endParaRPr/>
          </a:p>
        </p:txBody>
      </p:sp>
      <p:sp>
        <p:nvSpPr>
          <p:cNvPr id="159" name="Google Shape;159;g255f82e186b_0_1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160" name="Google Shape;160;g255f82e186b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238" y="1028750"/>
            <a:ext cx="6453525" cy="55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5f82e186b_0_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166" name="Google Shape;166;g255f82e186b_0_71"/>
          <p:cNvSpPr txBox="1">
            <a:spLocks noGrp="1"/>
          </p:cNvSpPr>
          <p:nvPr>
            <p:ph type="title"/>
          </p:nvPr>
        </p:nvSpPr>
        <p:spPr>
          <a:xfrm>
            <a:off x="1215675" y="31157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Диаграмма классов. Дегидратация</a:t>
            </a:r>
            <a:endParaRPr/>
          </a:p>
        </p:txBody>
      </p:sp>
      <p:pic>
        <p:nvPicPr>
          <p:cNvPr id="167" name="Google Shape;167;g255f82e186b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725" y="825750"/>
            <a:ext cx="6507198" cy="58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55f82e186b_0_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5f82e186b_0_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174" name="Google Shape;174;g255f82e186b_0_79"/>
          <p:cNvSpPr txBox="1">
            <a:spLocks noGrp="1"/>
          </p:cNvSpPr>
          <p:nvPr>
            <p:ph type="title"/>
          </p:nvPr>
        </p:nvSpPr>
        <p:spPr>
          <a:xfrm>
            <a:off x="873700" y="330575"/>
            <a:ext cx="8219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ct val="100000"/>
              <a:buFont typeface="Arial"/>
              <a:buNone/>
            </a:pPr>
            <a:r>
              <a:rPr lang="ru-RU"/>
              <a:t>Диаграмма классов. Устранение дегидратации</a:t>
            </a:r>
            <a:endParaRPr/>
          </a:p>
        </p:txBody>
      </p:sp>
      <p:pic>
        <p:nvPicPr>
          <p:cNvPr id="175" name="Google Shape;175;g255f82e186b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875" y="825750"/>
            <a:ext cx="6981436" cy="58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55f82e186b_0_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5f82e186b_0_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pic>
        <p:nvPicPr>
          <p:cNvPr id="182" name="Google Shape;182;g255f82e186b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625" y="746400"/>
            <a:ext cx="5010100" cy="597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55f82e186b_0_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sp>
        <p:nvSpPr>
          <p:cNvPr id="184" name="Google Shape;184;g255f82e186b_0_87"/>
          <p:cNvSpPr txBox="1">
            <a:spLocks noGrp="1"/>
          </p:cNvSpPr>
          <p:nvPr>
            <p:ph type="title"/>
          </p:nvPr>
        </p:nvSpPr>
        <p:spPr>
          <a:xfrm>
            <a:off x="1152350" y="324250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Диаграмма классов. Электролиты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5f82e186b_0_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190" name="Google Shape;190;g255f82e186b_0_95"/>
          <p:cNvSpPr txBox="1">
            <a:spLocks noGrp="1"/>
          </p:cNvSpPr>
          <p:nvPr>
            <p:ph type="title"/>
          </p:nvPr>
        </p:nvSpPr>
        <p:spPr>
          <a:xfrm>
            <a:off x="1133350" y="317950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Диаграмма классов. Расчет нормы воды</a:t>
            </a:r>
            <a:endParaRPr/>
          </a:p>
        </p:txBody>
      </p:sp>
      <p:sp>
        <p:nvSpPr>
          <p:cNvPr id="191" name="Google Shape;191;g255f82e186b_0_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192" name="Google Shape;192;g255f82e186b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149" y="825750"/>
            <a:ext cx="3720347" cy="58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5f82e186b_0_1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198" name="Google Shape;198;g255f82e186b_0_103"/>
          <p:cNvSpPr txBox="1">
            <a:spLocks noGrp="1"/>
          </p:cNvSpPr>
          <p:nvPr>
            <p:ph type="title"/>
          </p:nvPr>
        </p:nvSpPr>
        <p:spPr>
          <a:xfrm>
            <a:off x="838200" y="330950"/>
            <a:ext cx="8175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ct val="100000"/>
              <a:buFont typeface="Arial"/>
              <a:buNone/>
            </a:pPr>
            <a:r>
              <a:rPr lang="ru-RU"/>
              <a:t>Диаграмма последовательности расчета воды</a:t>
            </a:r>
            <a:endParaRPr/>
          </a:p>
        </p:txBody>
      </p:sp>
      <p:sp>
        <p:nvSpPr>
          <p:cNvPr id="199" name="Google Shape;199;g255f82e186b_0_10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200" name="Google Shape;200;g255f82e186b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713" y="1028752"/>
            <a:ext cx="9949175" cy="50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5f82e186b_3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sp>
        <p:nvSpPr>
          <p:cNvPr id="206" name="Google Shape;206;g255f82e186b_3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207" name="Google Shape;207;g255f82e186b_3_49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Планы по развитию</a:t>
            </a:r>
            <a:endParaRPr/>
          </a:p>
        </p:txBody>
      </p:sp>
      <p:sp>
        <p:nvSpPr>
          <p:cNvPr id="208" name="Google Shape;208;g255f82e186b_3_49"/>
          <p:cNvSpPr txBox="1"/>
          <p:nvPr/>
        </p:nvSpPr>
        <p:spPr>
          <a:xfrm>
            <a:off x="1387350" y="1677700"/>
            <a:ext cx="94173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1. Расширение функциональности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2. Улучшение UX/UI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3. Выход на новые платформы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4. Маркетинг и продвижение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5. Обновление и поддержка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5f82e186b_3_75"/>
          <p:cNvSpPr txBox="1">
            <a:spLocks noGrp="1"/>
          </p:cNvSpPr>
          <p:nvPr>
            <p:ph type="ctrTitle"/>
          </p:nvPr>
        </p:nvSpPr>
        <p:spPr>
          <a:xfrm>
            <a:off x="6077825" y="1869850"/>
            <a:ext cx="583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Arial"/>
              <a:buNone/>
            </a:pPr>
            <a:r>
              <a:rPr lang="ru-RU" sz="3859">
                <a:solidFill>
                  <a:schemeClr val="dk1"/>
                </a:solidFill>
              </a:rPr>
              <a:t>Спасибо за внимание!</a:t>
            </a:r>
            <a:endParaRPr sz="4940"/>
          </a:p>
        </p:txBody>
      </p:sp>
      <p:sp>
        <p:nvSpPr>
          <p:cNvPr id="214" name="Google Shape;214;g255f82e186b_3_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215" name="Google Shape;215;g255f82e186b_3_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216" name="Google Shape;216;g255f82e186b_3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6475" y="3122288"/>
            <a:ext cx="2057600" cy="20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55f82e186b_3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975" y="3152387"/>
            <a:ext cx="1997425" cy="19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5f82e186b_3_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71" name="Google Shape;71;g255f82e186b_3_11"/>
          <p:cNvSpPr txBox="1"/>
          <p:nvPr/>
        </p:nvSpPr>
        <p:spPr>
          <a:xfrm>
            <a:off x="1443600" y="2114025"/>
            <a:ext cx="7167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1"/>
                </a:solidFill>
              </a:rPr>
              <a:t>Точный расчёт дегидратации и помощь в её устранении. Расчёт электролитов и суточной нормы воды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72" name="Google Shape;72;g255f82e186b_3_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sp>
        <p:nvSpPr>
          <p:cNvPr id="73" name="Google Shape;73;g255f82e186b_3_11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Идея проекта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5f82e186b_0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79" name="Google Shape;79;g255f82e186b_0_18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А вы знали?</a:t>
            </a:r>
            <a:endParaRPr/>
          </a:p>
        </p:txBody>
      </p:sp>
      <p:sp>
        <p:nvSpPr>
          <p:cNvPr id="80" name="Google Shape;80;g255f82e186b_0_18"/>
          <p:cNvSpPr txBox="1"/>
          <p:nvPr/>
        </p:nvSpPr>
        <p:spPr>
          <a:xfrm>
            <a:off x="1136400" y="2841588"/>
            <a:ext cx="10287000" cy="19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Оказывается, что дегидратация может влиять на когнитивные функции и психологическое состояние человека.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Некоторые исследования показали, что уже небольшая потеря жидкости, равная 1-2% массы тела, может вызвать ухудшение памяти, утомляемость, снижение концентрации внимания и настроения.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1" name="Google Shape;81;g255f82e186b_0_18"/>
          <p:cNvSpPr txBox="1"/>
          <p:nvPr/>
        </p:nvSpPr>
        <p:spPr>
          <a:xfrm>
            <a:off x="1136400" y="1749075"/>
            <a:ext cx="90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600">
                <a:solidFill>
                  <a:schemeClr val="dk1"/>
                </a:solidFill>
                <a:highlight>
                  <a:schemeClr val="lt1"/>
                </a:highlight>
              </a:rPr>
              <a:t>Влияние дегидратации на организм 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2" name="Google Shape;82;g255f82e186b_0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5f82e186b_3_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88" name="Google Shape;88;g255f82e186b_3_28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А вы знали?</a:t>
            </a:r>
            <a:endParaRPr/>
          </a:p>
        </p:txBody>
      </p:sp>
      <p:sp>
        <p:nvSpPr>
          <p:cNvPr id="89" name="Google Shape;89;g255f82e186b_3_28"/>
          <p:cNvSpPr txBox="1"/>
          <p:nvPr/>
        </p:nvSpPr>
        <p:spPr>
          <a:xfrm>
            <a:off x="1136400" y="2523050"/>
            <a:ext cx="102870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Даже небольшая потеря воды может привести к ухудшению результатов и сокращению достижений при физической активности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Недостаток воды в организме может быть связан с появлением головной боли и мигрени. Поддерживать достаточный уровень гидратации может помочь снизить риск этих неприятных симптомов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0" name="Google Shape;90;g255f82e186b_3_28"/>
          <p:cNvSpPr txBox="1"/>
          <p:nvPr/>
        </p:nvSpPr>
        <p:spPr>
          <a:xfrm>
            <a:off x="1136400" y="1742950"/>
            <a:ext cx="90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600">
                <a:solidFill>
                  <a:schemeClr val="dk1"/>
                </a:solidFill>
                <a:highlight>
                  <a:schemeClr val="lt1"/>
                </a:highlight>
              </a:rPr>
              <a:t>Влияние дегидратации на организм 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91" name="Google Shape;91;g255f82e186b_3_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5f82e186b_0_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97" name="Google Shape;97;g255f82e186b_0_30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Задачи проекта</a:t>
            </a:r>
            <a:endParaRPr/>
          </a:p>
        </p:txBody>
      </p:sp>
      <p:sp>
        <p:nvSpPr>
          <p:cNvPr id="98" name="Google Shape;98;g255f82e186b_0_30"/>
          <p:cNvSpPr txBox="1"/>
          <p:nvPr/>
        </p:nvSpPr>
        <p:spPr>
          <a:xfrm>
            <a:off x="1528925" y="2367000"/>
            <a:ext cx="94173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Выбрать программные средства;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Разработать прототип;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Спроектировать приложение;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Разработать функционал;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Протестировать приложение.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9" name="Google Shape;99;g255f82e186b_0_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5f82e186b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05" name="Google Shape;105;g255f82e186b_0_40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Существующие аналоги</a:t>
            </a:r>
            <a:endParaRPr/>
          </a:p>
        </p:txBody>
      </p:sp>
      <p:pic>
        <p:nvPicPr>
          <p:cNvPr id="106" name="Google Shape;106;g255f82e186b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98825"/>
            <a:ext cx="11887203" cy="289046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55f82e186b_0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5f82e186b_3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13" name="Google Shape;113;g255f82e186b_3_39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Целевая аудитория и её размер</a:t>
            </a:r>
            <a:endParaRPr/>
          </a:p>
        </p:txBody>
      </p:sp>
      <p:sp>
        <p:nvSpPr>
          <p:cNvPr id="114" name="Google Shape;114;g255f82e186b_3_39"/>
          <p:cNvSpPr txBox="1"/>
          <p:nvPr/>
        </p:nvSpPr>
        <p:spPr>
          <a:xfrm>
            <a:off x="1136400" y="2334063"/>
            <a:ext cx="102870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ru-RU" sz="1900" dirty="0">
                <a:solidFill>
                  <a:schemeClr val="dk1"/>
                </a:solidFill>
              </a:rPr>
              <a:t>спортсмены;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ru-RU" sz="1900" dirty="0">
                <a:solidFill>
                  <a:schemeClr val="dk1"/>
                </a:solidFill>
              </a:rPr>
              <a:t>пожилые люди;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ru-RU" sz="1900" dirty="0">
                <a:solidFill>
                  <a:schemeClr val="dk1"/>
                </a:solidFill>
              </a:rPr>
              <a:t>дети;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ru-RU" sz="1900" dirty="0">
                <a:solidFill>
                  <a:schemeClr val="dk1"/>
                </a:solidFill>
              </a:rPr>
              <a:t>люди с определенными заболеваниями;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ru-RU" sz="1900" dirty="0">
                <a:solidFill>
                  <a:schemeClr val="dk1"/>
                </a:solidFill>
              </a:rPr>
              <a:t>люди, живущие в жарком климате.</a:t>
            </a: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115" name="Google Shape;115;g255f82e186b_3_39"/>
          <p:cNvSpPr txBox="1"/>
          <p:nvPr/>
        </p:nvSpPr>
        <p:spPr>
          <a:xfrm>
            <a:off x="1136400" y="1749075"/>
            <a:ext cx="90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600">
                <a:solidFill>
                  <a:schemeClr val="dk1"/>
                </a:solidFill>
                <a:highlight>
                  <a:schemeClr val="lt1"/>
                </a:highlight>
              </a:rPr>
              <a:t>Целевая аудитория 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16" name="Google Shape;116;g255f82e186b_3_39"/>
          <p:cNvSpPr txBox="1"/>
          <p:nvPr/>
        </p:nvSpPr>
        <p:spPr>
          <a:xfrm>
            <a:off x="1136400" y="4156563"/>
            <a:ext cx="90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600">
                <a:solidFill>
                  <a:schemeClr val="dk1"/>
                </a:solidFill>
                <a:highlight>
                  <a:schemeClr val="lt1"/>
                </a:highlight>
              </a:rPr>
              <a:t>Размер целевой аудитории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17" name="Google Shape;117;g255f82e186b_3_39"/>
          <p:cNvSpPr txBox="1"/>
          <p:nvPr/>
        </p:nvSpPr>
        <p:spPr>
          <a:xfrm>
            <a:off x="1136400" y="4741563"/>
            <a:ext cx="102870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Каждый, кто относит себя хотя бы к одному вышеперечисленному пункту, то есть большая часть населения планеты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18" name="Google Shape;118;g255f82e186b_3_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5f82e186b_0_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124" name="Google Shape;124;g255f82e186b_0_47"/>
          <p:cNvSpPr txBox="1">
            <a:spLocks noGrp="1"/>
          </p:cNvSpPr>
          <p:nvPr>
            <p:ph type="title"/>
          </p:nvPr>
        </p:nvSpPr>
        <p:spPr>
          <a:xfrm>
            <a:off x="6944200" y="2576700"/>
            <a:ext cx="3865200" cy="17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Демонстрация работы приложения</a:t>
            </a:r>
            <a:endParaRPr/>
          </a:p>
        </p:txBody>
      </p:sp>
      <p:sp>
        <p:nvSpPr>
          <p:cNvPr id="126" name="Google Shape;126;g255f82e186b_0_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5" name="waterMate">
            <a:hlinkClick r:id="" action="ppaction://media"/>
            <a:extLst>
              <a:ext uri="{FF2B5EF4-FFF2-40B4-BE49-F238E27FC236}">
                <a16:creationId xmlns:a16="http://schemas.microsoft.com/office/drawing/2014/main" id="{7EF150D4-235D-43C9-BD1D-878E4073EC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1506" y="330745"/>
            <a:ext cx="2632242" cy="5702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5f82e186b_0_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132" name="Google Shape;132;g255f82e186b_0_54"/>
          <p:cNvSpPr txBox="1">
            <a:spLocks noGrp="1"/>
          </p:cNvSpPr>
          <p:nvPr>
            <p:ph type="title"/>
          </p:nvPr>
        </p:nvSpPr>
        <p:spPr>
          <a:xfrm>
            <a:off x="762800" y="352450"/>
            <a:ext cx="8672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ct val="100000"/>
              <a:buFont typeface="Arial"/>
              <a:buNone/>
            </a:pPr>
            <a:r>
              <a:rPr lang="ru-RU"/>
              <a:t>Описание реализации. Выбранные технологии</a:t>
            </a:r>
            <a:endParaRPr/>
          </a:p>
        </p:txBody>
      </p:sp>
      <p:pic>
        <p:nvPicPr>
          <p:cNvPr id="133" name="Google Shape;133;g255f82e186b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75" y="1221125"/>
            <a:ext cx="5731774" cy="2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55f82e186b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775" y="1221125"/>
            <a:ext cx="5731736" cy="2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55f82e186b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688" y="3583024"/>
            <a:ext cx="5606623" cy="23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55f82e186b_0_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Фиолетовый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Широкоэкранный</PresentationFormat>
  <Paragraphs>86</Paragraphs>
  <Slides>19</Slides>
  <Notes>19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2" baseType="lpstr">
      <vt:lpstr>Arial</vt:lpstr>
      <vt:lpstr>Calibri</vt:lpstr>
      <vt:lpstr>Тема Office</vt:lpstr>
      <vt:lpstr> Разработка мобильного приложения Water Mate</vt:lpstr>
      <vt:lpstr>Идея проекта</vt:lpstr>
      <vt:lpstr>А вы знали?</vt:lpstr>
      <vt:lpstr>А вы знали?</vt:lpstr>
      <vt:lpstr>Задачи проекта</vt:lpstr>
      <vt:lpstr>Существующие аналоги</vt:lpstr>
      <vt:lpstr>Целевая аудитория и её размер</vt:lpstr>
      <vt:lpstr>Демонстрация работы приложения</vt:lpstr>
      <vt:lpstr>Описание реализации. Выбранные технологии</vt:lpstr>
      <vt:lpstr>А вы знали?</vt:lpstr>
      <vt:lpstr>Разработка интерфейса</vt:lpstr>
      <vt:lpstr>Разработка интерфейса</vt:lpstr>
      <vt:lpstr>Диаграмма классов. Дегидратация</vt:lpstr>
      <vt:lpstr>Диаграмма классов. Устранение дегидратации</vt:lpstr>
      <vt:lpstr>Диаграмма классов. Электролиты</vt:lpstr>
      <vt:lpstr>Диаграмма классов. Расчет нормы воды</vt:lpstr>
      <vt:lpstr>Диаграмма последовательности расчета воды</vt:lpstr>
      <vt:lpstr>Планы по развитию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Разработка мобильного приложения Water Mate</dc:title>
  <dc:creator>Roman Lesovoy</dc:creator>
  <cp:lastModifiedBy>Nikita Gromov</cp:lastModifiedBy>
  <cp:revision>1</cp:revision>
  <dcterms:created xsi:type="dcterms:W3CDTF">2020-10-18T13:39:56Z</dcterms:created>
  <dcterms:modified xsi:type="dcterms:W3CDTF">2023-06-28T17:46:21Z</dcterms:modified>
</cp:coreProperties>
</file>